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1/25/2015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1/25/2015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1/25/2015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1/25/2015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1/25/2015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1/25/2015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Irradiation" TargetMode="External"/><Relationship Id="rId3" Type="http://schemas.openxmlformats.org/officeDocument/2006/relationships/hyperlink" Target="http://en.wikipedia.org/wiki/Ancient_Greece" TargetMode="External"/><Relationship Id="rId7" Type="http://schemas.openxmlformats.org/officeDocument/2006/relationships/hyperlink" Target="http://en.wikipedia.org/wiki/Birthston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en.wikipedia.org/wiki/Quartz" TargetMode="External"/><Relationship Id="rId5" Type="http://schemas.openxmlformats.org/officeDocument/2006/relationships/hyperlink" Target="http://en.wikipedia.org/wiki/Alcohol_intoxication" TargetMode="External"/><Relationship Id="rId4" Type="http://schemas.openxmlformats.org/officeDocument/2006/relationships/hyperlink" Target="http://en.wikipedia.org/wiki/Drinking" TargetMode="External"/><Relationship Id="rId9" Type="http://schemas.openxmlformats.org/officeDocument/2006/relationships/hyperlink" Target="http://en.wikipedia.org/wiki/Transition_elem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driancrystalpower14@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rystallography" TargetMode="External"/><Relationship Id="rId13" Type="http://schemas.openxmlformats.org/officeDocument/2006/relationships/hyperlink" Target="http://en.wikipedia.org/wiki/Ice" TargetMode="External"/><Relationship Id="rId3" Type="http://schemas.openxmlformats.org/officeDocument/2006/relationships/hyperlink" Target="http://en.wikipedia.org/wiki/Atom" TargetMode="External"/><Relationship Id="rId7" Type="http://schemas.openxmlformats.org/officeDocument/2006/relationships/hyperlink" Target="http://en.wikipedia.org/wiki/Single_crystal" TargetMode="External"/><Relationship Id="rId12" Type="http://schemas.openxmlformats.org/officeDocument/2006/relationships/hyperlink" Target="http://en.wikipedia.org/wiki/Ancient_Greek" TargetMode="External"/><Relationship Id="rId2" Type="http://schemas.openxmlformats.org/officeDocument/2006/relationships/hyperlink" Target="http://en.wikipedia.org/wiki/Solid" TargetMode="External"/><Relationship Id="rId1" Type="http://schemas.openxmlformats.org/officeDocument/2006/relationships/slideLayout" Target="../slideLayouts/slideLayout2.xml"/><Relationship Id="rId6" Type="http://schemas.openxmlformats.org/officeDocument/2006/relationships/hyperlink" Target="http://en.wikipedia.org/wiki/Crystal_lattice" TargetMode="External"/><Relationship Id="rId11" Type="http://schemas.openxmlformats.org/officeDocument/2006/relationships/hyperlink" Target="http://en.wikipedia.org/wiki/Solidification" TargetMode="External"/><Relationship Id="rId5" Type="http://schemas.openxmlformats.org/officeDocument/2006/relationships/hyperlink" Target="http://en.wikipedia.org/wiki/Ion" TargetMode="External"/><Relationship Id="rId15" Type="http://schemas.openxmlformats.org/officeDocument/2006/relationships/image" Target="../media/image6.png"/><Relationship Id="rId10" Type="http://schemas.openxmlformats.org/officeDocument/2006/relationships/hyperlink" Target="http://en.wikipedia.org/wiki/Crystallization" TargetMode="External"/><Relationship Id="rId4" Type="http://schemas.openxmlformats.org/officeDocument/2006/relationships/hyperlink" Target="http://en.wikipedia.org/wiki/Molecule" TargetMode="External"/><Relationship Id="rId9" Type="http://schemas.openxmlformats.org/officeDocument/2006/relationships/hyperlink" Target="http://en.wikipedia.org/wiki/Crystal_growth" TargetMode="External"/><Relationship Id="rId14" Type="http://schemas.openxmlformats.org/officeDocument/2006/relationships/hyperlink" Target="http://en.wikipedia.org/wiki/Quartz#Varieties_.28according_to_color.2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our Crystal Keeper Learner class</a:t>
            </a:r>
            <a:endParaRPr lang="en-US" dirty="0"/>
          </a:p>
        </p:txBody>
      </p:sp>
      <p:sp>
        <p:nvSpPr>
          <p:cNvPr id="3" name="Subtitle 2"/>
          <p:cNvSpPr>
            <a:spLocks noGrp="1"/>
          </p:cNvSpPr>
          <p:nvPr>
            <p:ph type="subTitle" idx="1"/>
          </p:nvPr>
        </p:nvSpPr>
        <p:spPr/>
        <p:txBody>
          <a:bodyPr/>
          <a:lstStyle/>
          <a:p>
            <a:r>
              <a:rPr lang="en-US" dirty="0" smtClean="0"/>
              <a:t>Thank you so  much for entering the class, its my pleasure to teach you about the amazing world of crystals!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6454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0769" y="481416"/>
            <a:ext cx="3332450" cy="3254801"/>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203" y="1013273"/>
            <a:ext cx="4465472" cy="2993262"/>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2797" y="4137070"/>
            <a:ext cx="3072764" cy="2405398"/>
          </a:xfrm>
          <a:prstGeom prst="rect">
            <a:avLst/>
          </a:prstGeom>
        </p:spPr>
      </p:pic>
    </p:spTree>
    <p:extLst>
      <p:ext uri="{BB962C8B-B14F-4D97-AF65-F5344CB8AC3E}">
        <p14:creationId xmlns:p14="http://schemas.microsoft.com/office/powerpoint/2010/main" val="340090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481" y="545810"/>
            <a:ext cx="3356609" cy="4195762"/>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533" y="545810"/>
            <a:ext cx="2702552" cy="24022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8318" y="1949786"/>
            <a:ext cx="1945641" cy="3343431"/>
          </a:xfrm>
          <a:prstGeom prst="rect">
            <a:avLst/>
          </a:prstGeom>
        </p:spPr>
      </p:pic>
    </p:spTree>
    <p:extLst>
      <p:ext uri="{BB962C8B-B14F-4D97-AF65-F5344CB8AC3E}">
        <p14:creationId xmlns:p14="http://schemas.microsoft.com/office/powerpoint/2010/main" val="1412380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2339223" y="0"/>
            <a:ext cx="6547199" cy="1569660"/>
          </a:xfrm>
          <a:prstGeom prst="rect">
            <a:avLst/>
          </a:prstGeom>
          <a:noFill/>
        </p:spPr>
        <p:txBody>
          <a:bodyPr wrap="square" lIns="91440" tIns="45720" rIns="91440" bIns="45720">
            <a:spAutoFit/>
          </a:bodyPr>
          <a:lstStyle/>
          <a:p>
            <a:pPr algn="ctr"/>
            <a:r>
              <a:rPr lang="en-US" sz="9600" b="1" u="sng" cap="none" spc="50" dirty="0" smtClean="0">
                <a:ln w="0"/>
                <a:solidFill>
                  <a:schemeClr val="accent6"/>
                </a:solidFill>
                <a:effectLst>
                  <a:innerShdw blurRad="63500" dist="50800" dir="13500000">
                    <a:srgbClr val="000000">
                      <a:alpha val="50000"/>
                    </a:srgbClr>
                  </a:innerShdw>
                </a:effectLst>
                <a:latin typeface="GungsuhChe" panose="02030609000101010101" pitchFamily="49" charset="-127"/>
                <a:ea typeface="GungsuhChe" panose="02030609000101010101" pitchFamily="49" charset="-127"/>
              </a:rPr>
              <a:t>Amethyst</a:t>
            </a:r>
            <a:endParaRPr lang="en-US" sz="9600" b="1" u="sng" cap="none" spc="50" dirty="0">
              <a:ln w="0"/>
              <a:solidFill>
                <a:schemeClr val="accent6"/>
              </a:solidFill>
              <a:effectLst>
                <a:innerShdw blurRad="63500" dist="50800" dir="13500000">
                  <a:srgbClr val="000000">
                    <a:alpha val="50000"/>
                  </a:srgbClr>
                </a:innerShdw>
              </a:effectLst>
              <a:latin typeface="GungsuhChe" panose="02030609000101010101" pitchFamily="49" charset="-127"/>
              <a:ea typeface="GungsuhChe" panose="02030609000101010101" pitchFamily="49" charset="-127"/>
            </a:endParaRPr>
          </a:p>
        </p:txBody>
      </p:sp>
      <p:sp>
        <p:nvSpPr>
          <p:cNvPr id="7" name="TextBox 6"/>
          <p:cNvSpPr txBox="1"/>
          <p:nvPr/>
        </p:nvSpPr>
        <p:spPr>
          <a:xfrm>
            <a:off x="1635616" y="1841680"/>
            <a:ext cx="8474299" cy="1200329"/>
          </a:xfrm>
          <a:prstGeom prst="rect">
            <a:avLst/>
          </a:prstGeom>
          <a:noFill/>
        </p:spPr>
        <p:txBody>
          <a:bodyPr wrap="square" rtlCol="0">
            <a:spAutoFit/>
          </a:bodyPr>
          <a:lstStyle/>
          <a:p>
            <a:r>
              <a:rPr lang="en-US" b="1" dirty="0"/>
              <a:t>Amethyst</a:t>
            </a:r>
            <a:r>
              <a:rPr lang="en-US" dirty="0"/>
              <a:t> is a violet variety of quartz often used in jewelry. The name comes from the Ancient Greek ἀ a- ("not") and </a:t>
            </a:r>
            <a:r>
              <a:rPr lang="en-US" dirty="0" err="1"/>
              <a:t>μέθυστος</a:t>
            </a:r>
            <a:r>
              <a:rPr lang="en-US" dirty="0"/>
              <a:t> </a:t>
            </a:r>
            <a:r>
              <a:rPr lang="en-US" dirty="0" err="1"/>
              <a:t>methustos</a:t>
            </a:r>
            <a:r>
              <a:rPr lang="en-US" dirty="0"/>
              <a:t> ("intoxicated"), a reference to the belief that the stone protected its owner from drunkenness.</a:t>
            </a:r>
          </a:p>
        </p:txBody>
      </p:sp>
      <p:sp>
        <p:nvSpPr>
          <p:cNvPr id="8" name="TextBox 7"/>
          <p:cNvSpPr txBox="1"/>
          <p:nvPr/>
        </p:nvSpPr>
        <p:spPr>
          <a:xfrm>
            <a:off x="1635616" y="3226474"/>
            <a:ext cx="8435646" cy="1200329"/>
          </a:xfrm>
          <a:prstGeom prst="rect">
            <a:avLst/>
          </a:prstGeom>
          <a:noFill/>
        </p:spPr>
        <p:txBody>
          <a:bodyPr wrap="square" rtlCol="0">
            <a:spAutoFit/>
          </a:bodyPr>
          <a:lstStyle/>
          <a:p>
            <a:r>
              <a:rPr lang="en-US"/>
              <a:t>The </a:t>
            </a:r>
            <a:r>
              <a:rPr lang="en-US">
                <a:hlinkClick r:id="rId3" tooltip="Ancient Greece"/>
              </a:rPr>
              <a:t>ancient Greeks</a:t>
            </a:r>
            <a:r>
              <a:rPr lang="en-US"/>
              <a:t> wore amethyst and made </a:t>
            </a:r>
            <a:r>
              <a:rPr lang="en-US">
                <a:hlinkClick r:id="rId4" tooltip="Drinking"/>
              </a:rPr>
              <a:t>drinking</a:t>
            </a:r>
            <a:r>
              <a:rPr lang="en-US"/>
              <a:t> vessels decorated with it in the belief that it would prevent </a:t>
            </a:r>
            <a:r>
              <a:rPr lang="en-US">
                <a:hlinkClick r:id="rId5" tooltip="Alcohol intoxication"/>
              </a:rPr>
              <a:t>intoxication</a:t>
            </a:r>
            <a:r>
              <a:rPr lang="en-US"/>
              <a:t>. It is one of several forms of </a:t>
            </a:r>
            <a:r>
              <a:rPr lang="en-US">
                <a:hlinkClick r:id="rId6" tooltip="Quartz"/>
              </a:rPr>
              <a:t>quartz</a:t>
            </a:r>
            <a:r>
              <a:rPr lang="en-US"/>
              <a:t>. Amethyst is a semiprecious stone and is the traditional </a:t>
            </a:r>
            <a:r>
              <a:rPr lang="en-US">
                <a:hlinkClick r:id="rId7" tooltip="Birthstone"/>
              </a:rPr>
              <a:t>birthstone</a:t>
            </a:r>
            <a:r>
              <a:rPr lang="en-US"/>
              <a:t> for February.</a:t>
            </a:r>
            <a:endParaRPr lang="en-US" dirty="0"/>
          </a:p>
        </p:txBody>
      </p:sp>
      <p:sp>
        <p:nvSpPr>
          <p:cNvPr id="9" name="TextBox 8"/>
          <p:cNvSpPr txBox="1"/>
          <p:nvPr/>
        </p:nvSpPr>
        <p:spPr>
          <a:xfrm>
            <a:off x="1635616" y="4776096"/>
            <a:ext cx="7701567" cy="1477328"/>
          </a:xfrm>
          <a:prstGeom prst="rect">
            <a:avLst/>
          </a:prstGeom>
          <a:noFill/>
        </p:spPr>
        <p:txBody>
          <a:bodyPr wrap="square" rtlCol="0">
            <a:spAutoFit/>
          </a:bodyPr>
          <a:lstStyle/>
          <a:p>
            <a:r>
              <a:rPr lang="en-US" dirty="0"/>
              <a:t>Amethyst is a purple variety of </a:t>
            </a:r>
            <a:r>
              <a:rPr lang="en-US" dirty="0">
                <a:hlinkClick r:id="rId6" tooltip="Quartz"/>
              </a:rPr>
              <a:t>quartz</a:t>
            </a:r>
            <a:r>
              <a:rPr lang="en-US" dirty="0"/>
              <a:t> (SiO</a:t>
            </a:r>
            <a:r>
              <a:rPr lang="en-US" baseline="-25000" dirty="0"/>
              <a:t>2</a:t>
            </a:r>
            <a:r>
              <a:rPr lang="en-US" dirty="0"/>
              <a:t>) and owes its violet color to </a:t>
            </a:r>
            <a:r>
              <a:rPr lang="en-US" dirty="0">
                <a:hlinkClick r:id="rId8" tooltip="Irradiation"/>
              </a:rPr>
              <a:t>irradiation</a:t>
            </a:r>
            <a:r>
              <a:rPr lang="en-US" dirty="0"/>
              <a:t>, iron impurities (in some cases in conjunction with </a:t>
            </a:r>
            <a:r>
              <a:rPr lang="en-US" dirty="0">
                <a:hlinkClick r:id="rId9" tooltip="Transition elements"/>
              </a:rPr>
              <a:t>transition element</a:t>
            </a:r>
            <a:r>
              <a:rPr lang="en-US" dirty="0"/>
              <a:t> </a:t>
            </a:r>
            <a:r>
              <a:rPr lang="en-US" dirty="0" smtClean="0"/>
              <a:t>impurities, </a:t>
            </a:r>
            <a:r>
              <a:rPr lang="en-US" dirty="0"/>
              <a:t>like </a:t>
            </a:r>
            <a:r>
              <a:rPr lang="en-US" dirty="0" smtClean="0"/>
              <a:t>Manganese), </a:t>
            </a:r>
            <a:r>
              <a:rPr lang="en-US" dirty="0"/>
              <a:t>and the presence of trace elements, which result in complex crystal lattice substitutions.</a:t>
            </a:r>
          </a:p>
        </p:txBody>
      </p:sp>
    </p:spTree>
    <p:extLst>
      <p:ext uri="{BB962C8B-B14F-4D97-AF65-F5344CB8AC3E}">
        <p14:creationId xmlns:p14="http://schemas.microsoft.com/office/powerpoint/2010/main" val="54477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4574" y="1344580"/>
            <a:ext cx="8946541" cy="4195481"/>
          </a:xfrm>
        </p:spPr>
        <p:txBody>
          <a:bodyPr/>
          <a:lstStyle/>
          <a:p>
            <a:r>
              <a:rPr lang="en-US" dirty="0" smtClean="0"/>
              <a:t>Amethyst resonates with the Crown (7</a:t>
            </a:r>
            <a:r>
              <a:rPr lang="en-US" baseline="30000" dirty="0" smtClean="0"/>
              <a:t>th</a:t>
            </a:r>
            <a:r>
              <a:rPr lang="en-US" dirty="0" smtClean="0"/>
              <a:t>) and Third- Eye (6</a:t>
            </a:r>
            <a:r>
              <a:rPr lang="en-US" baseline="30000" dirty="0" smtClean="0"/>
              <a:t>th)</a:t>
            </a:r>
            <a:r>
              <a:rPr lang="en-US" dirty="0" smtClean="0"/>
              <a:t> Chakra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700" y="2146278"/>
            <a:ext cx="5334000" cy="41624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47" y="2051709"/>
            <a:ext cx="1970451" cy="2551337"/>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888" y="3514456"/>
            <a:ext cx="2005902" cy="2597237"/>
          </a:xfrm>
          <a:prstGeom prst="rect">
            <a:avLst/>
          </a:prstGeom>
          <a:ln>
            <a:noFill/>
          </a:ln>
          <a:effectLst>
            <a:softEdge rad="112500"/>
          </a:effectLst>
        </p:spPr>
      </p:pic>
    </p:spTree>
    <p:extLst>
      <p:ext uri="{BB962C8B-B14F-4D97-AF65-F5344CB8AC3E}">
        <p14:creationId xmlns:p14="http://schemas.microsoft.com/office/powerpoint/2010/main" val="781933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878" y="652388"/>
            <a:ext cx="9404723" cy="1400530"/>
          </a:xfrm>
        </p:spPr>
        <p:txBody>
          <a:bodyPr/>
          <a:lstStyle/>
          <a:p>
            <a:r>
              <a:rPr lang="en-US" dirty="0" smtClean="0"/>
              <a:t>Question time!</a:t>
            </a:r>
            <a:endParaRPr lang="en-US" dirty="0"/>
          </a:p>
        </p:txBody>
      </p:sp>
      <p:sp>
        <p:nvSpPr>
          <p:cNvPr id="3" name="Content Placeholder 2"/>
          <p:cNvSpPr>
            <a:spLocks noGrp="1"/>
          </p:cNvSpPr>
          <p:nvPr>
            <p:ph idx="1"/>
          </p:nvPr>
        </p:nvSpPr>
        <p:spPr/>
        <p:txBody>
          <a:bodyPr/>
          <a:lstStyle/>
          <a:p>
            <a:pPr marL="0" indent="0">
              <a:buNone/>
            </a:pPr>
            <a:r>
              <a:rPr lang="en-US" dirty="0" smtClean="0"/>
              <a:t>1. What causes Amethyst to be purple?</a:t>
            </a:r>
          </a:p>
          <a:p>
            <a:pPr marL="0" indent="0">
              <a:buNone/>
            </a:pPr>
            <a:r>
              <a:rPr lang="en-US" dirty="0" smtClean="0"/>
              <a:t>2. What chakra does Amethyst correspond?</a:t>
            </a:r>
          </a:p>
          <a:p>
            <a:pPr marL="0" indent="0">
              <a:buNone/>
            </a:pPr>
            <a:r>
              <a:rPr lang="en-US" dirty="0" smtClean="0"/>
              <a:t>3. What is Amethyst’s hardness?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304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574" y="652388"/>
            <a:ext cx="9404723" cy="1400530"/>
          </a:xfrm>
        </p:spPr>
        <p:txBody>
          <a:bodyPr/>
          <a:lstStyle/>
          <a:p>
            <a:r>
              <a:rPr lang="en-US" dirty="0" smtClean="0"/>
              <a:t>Agate</a:t>
            </a:r>
            <a:endParaRPr lang="en-US" dirty="0"/>
          </a:p>
        </p:txBody>
      </p:sp>
      <p:sp>
        <p:nvSpPr>
          <p:cNvPr id="3" name="Content Placeholder 2"/>
          <p:cNvSpPr>
            <a:spLocks noGrp="1"/>
          </p:cNvSpPr>
          <p:nvPr>
            <p:ph idx="1"/>
          </p:nvPr>
        </p:nvSpPr>
        <p:spPr/>
        <p:txBody>
          <a:bodyPr/>
          <a:lstStyle/>
          <a:p>
            <a:r>
              <a:rPr lang="en-US" dirty="0" smtClean="0"/>
              <a:t>Agate is great for protection, balancing the Yin and Yang energy and is great for creativity and self esteem</a:t>
            </a:r>
          </a:p>
          <a:p>
            <a:r>
              <a:rPr lang="en-US" dirty="0" smtClean="0"/>
              <a:t>Chakras: Vary by color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31" y="3242210"/>
            <a:ext cx="4555368" cy="30383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923" y="3083354"/>
            <a:ext cx="4680750" cy="3165045"/>
          </a:xfrm>
          <a:prstGeom prst="rect">
            <a:avLst/>
          </a:prstGeom>
        </p:spPr>
      </p:pic>
    </p:spTree>
    <p:extLst>
      <p:ext uri="{BB962C8B-B14F-4D97-AF65-F5344CB8AC3E}">
        <p14:creationId xmlns:p14="http://schemas.microsoft.com/office/powerpoint/2010/main" val="9810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Chalcedony</a:t>
            </a:r>
            <a:endParaRPr lang="en-US" dirty="0"/>
          </a:p>
        </p:txBody>
      </p:sp>
      <p:sp>
        <p:nvSpPr>
          <p:cNvPr id="3" name="Content Placeholder 2"/>
          <p:cNvSpPr>
            <a:spLocks noGrp="1"/>
          </p:cNvSpPr>
          <p:nvPr>
            <p:ph idx="1"/>
          </p:nvPr>
        </p:nvSpPr>
        <p:spPr/>
        <p:txBody>
          <a:bodyPr/>
          <a:lstStyle/>
          <a:p>
            <a:r>
              <a:rPr lang="en-US" dirty="0"/>
              <a:t>Blue chalcedony is a stone with a gentle energy that feels kind of dreamy. It is said to foster balance between mind, body and spirit. It is a stone of calm and peace that is reputed to reduce or negate hostility, anger, and irritation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279" y="3518787"/>
            <a:ext cx="3610377" cy="2422196"/>
          </a:xfrm>
          <a:prstGeom prst="rect">
            <a:avLst/>
          </a:prstGeom>
        </p:spPr>
      </p:pic>
    </p:spTree>
    <p:extLst>
      <p:ext uri="{BB962C8B-B14F-4D97-AF65-F5344CB8AC3E}">
        <p14:creationId xmlns:p14="http://schemas.microsoft.com/office/powerpoint/2010/main" val="141228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574" y="441150"/>
            <a:ext cx="9404723" cy="1400530"/>
          </a:xfrm>
        </p:spPr>
        <p:txBody>
          <a:bodyPr/>
          <a:lstStyle/>
          <a:p>
            <a:r>
              <a:rPr lang="en-US" dirty="0" smtClean="0"/>
              <a:t>Onyx</a:t>
            </a:r>
            <a:endParaRPr lang="en-US" dirty="0"/>
          </a:p>
        </p:txBody>
      </p:sp>
      <p:sp>
        <p:nvSpPr>
          <p:cNvPr id="3" name="Content Placeholder 2"/>
          <p:cNvSpPr>
            <a:spLocks noGrp="1"/>
          </p:cNvSpPr>
          <p:nvPr>
            <p:ph idx="1"/>
          </p:nvPr>
        </p:nvSpPr>
        <p:spPr/>
        <p:txBody>
          <a:bodyPr/>
          <a:lstStyle/>
          <a:p>
            <a:r>
              <a:rPr lang="en-US" dirty="0" smtClean="0"/>
              <a:t>A stone of strength and creativity. Helps balance masculine energy.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430" y="2956108"/>
            <a:ext cx="4639653" cy="37220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639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Tourmaline</a:t>
            </a:r>
            <a:endParaRPr lang="en-US" dirty="0"/>
          </a:p>
        </p:txBody>
      </p:sp>
      <p:sp>
        <p:nvSpPr>
          <p:cNvPr id="3" name="Content Placeholder 2"/>
          <p:cNvSpPr>
            <a:spLocks noGrp="1"/>
          </p:cNvSpPr>
          <p:nvPr>
            <p:ph idx="1"/>
          </p:nvPr>
        </p:nvSpPr>
        <p:spPr/>
        <p:txBody>
          <a:bodyPr/>
          <a:lstStyle/>
          <a:p>
            <a:r>
              <a:rPr lang="en-US" dirty="0" smtClean="0"/>
              <a:t>A stone of grounding and protection. Helps a person connect back to mother earth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510" y="3296383"/>
            <a:ext cx="3932177" cy="2952016"/>
          </a:xfrm>
          <a:prstGeom prst="rect">
            <a:avLst/>
          </a:prstGeom>
        </p:spPr>
      </p:pic>
    </p:spTree>
    <p:extLst>
      <p:ext uri="{BB962C8B-B14F-4D97-AF65-F5344CB8AC3E}">
        <p14:creationId xmlns:p14="http://schemas.microsoft.com/office/powerpoint/2010/main" val="243194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Hematite</a:t>
            </a:r>
            <a:endParaRPr lang="en-US" dirty="0"/>
          </a:p>
        </p:txBody>
      </p:sp>
      <p:sp>
        <p:nvSpPr>
          <p:cNvPr id="3" name="Content Placeholder 2"/>
          <p:cNvSpPr>
            <a:spLocks noGrp="1"/>
          </p:cNvSpPr>
          <p:nvPr>
            <p:ph idx="1"/>
          </p:nvPr>
        </p:nvSpPr>
        <p:spPr/>
        <p:txBody>
          <a:bodyPr/>
          <a:lstStyle/>
          <a:p>
            <a:r>
              <a:rPr lang="en-US" dirty="0" smtClean="0"/>
              <a:t>A stone of grounding, protection, helps someone fully ground and balance the body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178" y="2907674"/>
            <a:ext cx="3695700" cy="3695700"/>
          </a:xfrm>
          <a:prstGeom prst="rect">
            <a:avLst/>
          </a:prstGeom>
        </p:spPr>
      </p:pic>
    </p:spTree>
    <p:extLst>
      <p:ext uri="{BB962C8B-B14F-4D97-AF65-F5344CB8AC3E}">
        <p14:creationId xmlns:p14="http://schemas.microsoft.com/office/powerpoint/2010/main" val="43495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574" y="398355"/>
            <a:ext cx="9404723" cy="1400530"/>
          </a:xfrm>
        </p:spPr>
        <p:txBody>
          <a:bodyPr/>
          <a:lstStyle/>
          <a:p>
            <a:r>
              <a:rPr lang="en-US" dirty="0" smtClean="0"/>
              <a:t>You will need:</a:t>
            </a:r>
            <a:endParaRPr lang="en-US" dirty="0"/>
          </a:p>
        </p:txBody>
      </p:sp>
      <p:sp>
        <p:nvSpPr>
          <p:cNvPr id="3" name="Content Placeholder 2"/>
          <p:cNvSpPr>
            <a:spLocks noGrp="1"/>
          </p:cNvSpPr>
          <p:nvPr>
            <p:ph idx="1"/>
          </p:nvPr>
        </p:nvSpPr>
        <p:spPr/>
        <p:txBody>
          <a:bodyPr>
            <a:normAutofit fontScale="62500" lnSpcReduction="20000"/>
          </a:bodyPr>
          <a:lstStyle/>
          <a:p>
            <a:r>
              <a:rPr lang="en-US" sz="3800" dirty="0" smtClean="0"/>
              <a:t>Any crystals* (even your whole crystal collection)</a:t>
            </a:r>
          </a:p>
          <a:p>
            <a:r>
              <a:rPr lang="en-US" sz="3800" dirty="0" smtClean="0"/>
              <a:t>A pen and pencil</a:t>
            </a:r>
          </a:p>
          <a:p>
            <a:endParaRPr lang="en-US" sz="2600" dirty="0"/>
          </a:p>
          <a:p>
            <a:endParaRPr lang="en-US" sz="2600" dirty="0" smtClean="0"/>
          </a:p>
          <a:p>
            <a:endParaRPr lang="en-US" sz="2600" dirty="0"/>
          </a:p>
          <a:p>
            <a:pPr marL="0" indent="0">
              <a:buNone/>
            </a:pPr>
            <a:r>
              <a:rPr lang="en-US" sz="2600" dirty="0"/>
              <a:t> </a:t>
            </a:r>
            <a:r>
              <a:rPr lang="en-US" sz="4600" dirty="0" smtClean="0"/>
              <a:t>*During the class, if you do have the certain crystals in that part, please bring it out so you can have a meditation with it so you can put that in the final paper you will turn in via email</a:t>
            </a:r>
          </a:p>
          <a:p>
            <a:pPr marL="0" indent="0">
              <a:buNone/>
            </a:pPr>
            <a:r>
              <a:rPr lang="en-US" sz="4600" dirty="0" smtClean="0"/>
              <a:t>My email:</a:t>
            </a:r>
          </a:p>
          <a:p>
            <a:pPr marL="0" indent="0">
              <a:buNone/>
            </a:pPr>
            <a:r>
              <a:rPr lang="en-US" sz="2600" dirty="0" smtClean="0">
                <a:hlinkClick r:id="rId2"/>
              </a:rPr>
              <a:t>adriancrystalpower14@gmail.com</a:t>
            </a:r>
            <a:endParaRPr lang="en-US" sz="2600" dirty="0" smtClean="0"/>
          </a:p>
          <a:p>
            <a:pPr marL="0" indent="0">
              <a:buNone/>
            </a:pPr>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9139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Smokey Quartz</a:t>
            </a:r>
            <a:endParaRPr lang="en-US" dirty="0"/>
          </a:p>
        </p:txBody>
      </p:sp>
      <p:sp>
        <p:nvSpPr>
          <p:cNvPr id="3" name="Content Placeholder 2"/>
          <p:cNvSpPr>
            <a:spLocks noGrp="1"/>
          </p:cNvSpPr>
          <p:nvPr>
            <p:ph idx="1"/>
          </p:nvPr>
        </p:nvSpPr>
        <p:spPr>
          <a:xfrm>
            <a:off x="1131600" y="1853248"/>
            <a:ext cx="8946541" cy="4195481"/>
          </a:xfrm>
        </p:spPr>
        <p:txBody>
          <a:bodyPr/>
          <a:lstStyle/>
          <a:p>
            <a:r>
              <a:rPr lang="en-US" dirty="0" smtClean="0"/>
              <a:t>A stone of grounding and amplification, resonates with the root and earth star chakra. Also good for grounding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118" y="2683050"/>
            <a:ext cx="3755507" cy="3968888"/>
          </a:xfrm>
          <a:prstGeom prst="rect">
            <a:avLst/>
          </a:prstGeom>
        </p:spPr>
      </p:pic>
    </p:spTree>
    <p:extLst>
      <p:ext uri="{BB962C8B-B14F-4D97-AF65-F5344CB8AC3E}">
        <p14:creationId xmlns:p14="http://schemas.microsoft.com/office/powerpoint/2010/main" val="19342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Lapis Lazuli</a:t>
            </a:r>
            <a:endParaRPr lang="en-US" dirty="0"/>
          </a:p>
        </p:txBody>
      </p:sp>
      <p:sp>
        <p:nvSpPr>
          <p:cNvPr id="3" name="Content Placeholder 2"/>
          <p:cNvSpPr>
            <a:spLocks noGrp="1"/>
          </p:cNvSpPr>
          <p:nvPr>
            <p:ph idx="1"/>
          </p:nvPr>
        </p:nvSpPr>
        <p:spPr/>
        <p:txBody>
          <a:bodyPr/>
          <a:lstStyle/>
          <a:p>
            <a:r>
              <a:rPr lang="en-US" dirty="0" smtClean="0"/>
              <a:t>A stone of the goddess. Symbolize strength and loyalty. 3</a:t>
            </a:r>
            <a:r>
              <a:rPr lang="en-US" baseline="30000" dirty="0" smtClean="0"/>
              <a:t>rd</a:t>
            </a:r>
            <a:r>
              <a:rPr lang="en-US" dirty="0" smtClean="0"/>
              <a:t> eye chakra stone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446" y="2733375"/>
            <a:ext cx="3417964" cy="3399115"/>
          </a:xfrm>
          <a:prstGeom prst="rect">
            <a:avLst/>
          </a:prstGeom>
        </p:spPr>
      </p:pic>
    </p:spTree>
    <p:extLst>
      <p:ext uri="{BB962C8B-B14F-4D97-AF65-F5344CB8AC3E}">
        <p14:creationId xmlns:p14="http://schemas.microsoft.com/office/powerpoint/2010/main" val="113073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Sodalite</a:t>
            </a:r>
            <a:endParaRPr lang="en-US" dirty="0"/>
          </a:p>
        </p:txBody>
      </p:sp>
      <p:sp>
        <p:nvSpPr>
          <p:cNvPr id="3" name="Content Placeholder 2"/>
          <p:cNvSpPr>
            <a:spLocks noGrp="1"/>
          </p:cNvSpPr>
          <p:nvPr>
            <p:ph idx="1"/>
          </p:nvPr>
        </p:nvSpPr>
        <p:spPr/>
        <p:txBody>
          <a:bodyPr/>
          <a:lstStyle/>
          <a:p>
            <a:r>
              <a:rPr lang="en-US" dirty="0" smtClean="0"/>
              <a:t>A stone of communication, helps someone speak calmly and gently.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284" y="2862329"/>
            <a:ext cx="3386070" cy="3386070"/>
          </a:xfrm>
          <a:prstGeom prst="rect">
            <a:avLst/>
          </a:prstGeom>
        </p:spPr>
      </p:pic>
    </p:spTree>
    <p:extLst>
      <p:ext uri="{BB962C8B-B14F-4D97-AF65-F5344CB8AC3E}">
        <p14:creationId xmlns:p14="http://schemas.microsoft.com/office/powerpoint/2010/main" val="38068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Aventurine</a:t>
            </a:r>
            <a:endParaRPr lang="en-US" dirty="0"/>
          </a:p>
        </p:txBody>
      </p:sp>
      <p:sp>
        <p:nvSpPr>
          <p:cNvPr id="3" name="Content Placeholder 2"/>
          <p:cNvSpPr>
            <a:spLocks noGrp="1"/>
          </p:cNvSpPr>
          <p:nvPr>
            <p:ph idx="1"/>
          </p:nvPr>
        </p:nvSpPr>
        <p:spPr/>
        <p:txBody>
          <a:bodyPr/>
          <a:lstStyle/>
          <a:p>
            <a:r>
              <a:rPr lang="en-US" dirty="0" smtClean="0"/>
              <a:t>Stone of luck and prosperity. Helps calm the heart chakra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459" y="2750712"/>
            <a:ext cx="3867955" cy="3867955"/>
          </a:xfrm>
          <a:prstGeom prst="rect">
            <a:avLst/>
          </a:prstGeom>
        </p:spPr>
      </p:pic>
    </p:spTree>
    <p:extLst>
      <p:ext uri="{BB962C8B-B14F-4D97-AF65-F5344CB8AC3E}">
        <p14:creationId xmlns:p14="http://schemas.microsoft.com/office/powerpoint/2010/main" val="30418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Labradorite</a:t>
            </a:r>
            <a:endParaRPr lang="en-US" dirty="0"/>
          </a:p>
        </p:txBody>
      </p:sp>
      <p:sp>
        <p:nvSpPr>
          <p:cNvPr id="3" name="Content Placeholder 2"/>
          <p:cNvSpPr>
            <a:spLocks noGrp="1"/>
          </p:cNvSpPr>
          <p:nvPr>
            <p:ph idx="1"/>
          </p:nvPr>
        </p:nvSpPr>
        <p:spPr/>
        <p:txBody>
          <a:bodyPr/>
          <a:lstStyle/>
          <a:p>
            <a:r>
              <a:rPr lang="en-US" dirty="0" smtClean="0"/>
              <a:t>Stone of </a:t>
            </a:r>
            <a:r>
              <a:rPr lang="en-US" dirty="0" err="1" smtClean="0"/>
              <a:t>magick</a:t>
            </a:r>
            <a:r>
              <a:rPr lang="en-US" dirty="0" smtClean="0"/>
              <a:t> and intuition. Helps connect to divine and ancestral energy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982" y="3378199"/>
            <a:ext cx="3251200" cy="2870200"/>
          </a:xfrm>
          <a:prstGeom prst="rect">
            <a:avLst/>
          </a:prstGeom>
        </p:spPr>
      </p:pic>
    </p:spTree>
    <p:extLst>
      <p:ext uri="{BB962C8B-B14F-4D97-AF65-F5344CB8AC3E}">
        <p14:creationId xmlns:p14="http://schemas.microsoft.com/office/powerpoint/2010/main" val="2789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Seraphinite</a:t>
            </a:r>
            <a:endParaRPr lang="en-US" dirty="0"/>
          </a:p>
        </p:txBody>
      </p:sp>
      <p:sp>
        <p:nvSpPr>
          <p:cNvPr id="3" name="Content Placeholder 2"/>
          <p:cNvSpPr>
            <a:spLocks noGrp="1"/>
          </p:cNvSpPr>
          <p:nvPr>
            <p:ph idx="1"/>
          </p:nvPr>
        </p:nvSpPr>
        <p:spPr/>
        <p:txBody>
          <a:bodyPr/>
          <a:lstStyle/>
          <a:p>
            <a:r>
              <a:rPr lang="en-US" dirty="0" smtClean="0"/>
              <a:t>Stone of the </a:t>
            </a:r>
            <a:r>
              <a:rPr lang="en-US" dirty="0" err="1" smtClean="0"/>
              <a:t>seraphims</a:t>
            </a:r>
            <a:r>
              <a:rPr lang="en-US" dirty="0" smtClean="0"/>
              <a:t>. Connects with the angelic realm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333" y="3142613"/>
            <a:ext cx="3760497" cy="2822585"/>
          </a:xfrm>
          <a:prstGeom prst="rect">
            <a:avLst/>
          </a:prstGeom>
        </p:spPr>
      </p:pic>
    </p:spTree>
    <p:extLst>
      <p:ext uri="{BB962C8B-B14F-4D97-AF65-F5344CB8AC3E}">
        <p14:creationId xmlns:p14="http://schemas.microsoft.com/office/powerpoint/2010/main" val="1937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feel free to message me if you want to know about a specific crystal!</a:t>
            </a:r>
            <a:br>
              <a:rPr lang="en-US" dirty="0" smtClean="0"/>
            </a:br>
            <a:r>
              <a:rPr lang="en-US" dirty="0" smtClean="0"/>
              <a:t>~Adrian</a:t>
            </a:r>
            <a:br>
              <a:rPr lang="en-US" dirty="0" smtClean="0"/>
            </a:br>
            <a:r>
              <a:rPr lang="en-US" dirty="0" smtClean="0"/>
              <a:t>adriancrystalpower14@gmail.com</a:t>
            </a:r>
            <a:endParaRPr lang="en-US" dirty="0"/>
          </a:p>
        </p:txBody>
      </p:sp>
    </p:spTree>
    <p:extLst>
      <p:ext uri="{BB962C8B-B14F-4D97-AF65-F5344CB8AC3E}">
        <p14:creationId xmlns:p14="http://schemas.microsoft.com/office/powerpoint/2010/main" val="890030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The whole class is going to teach you the </a:t>
            </a:r>
            <a:r>
              <a:rPr lang="en-US" dirty="0" err="1" smtClean="0"/>
              <a:t>methaphysical</a:t>
            </a:r>
            <a:r>
              <a:rPr lang="en-US" dirty="0" smtClean="0"/>
              <a:t> properties of the crystals and how you can use them to help you raise your vibration!</a:t>
            </a:r>
          </a:p>
          <a:p>
            <a:pPr marL="0" indent="0">
              <a:buNone/>
            </a:pPr>
            <a:r>
              <a:rPr lang="en-US" dirty="0" smtClean="0"/>
              <a:t>If there is time in a specific “crystal part” (a slide talking about a crystal) I will give you a 3 minute meditation on that crystal. All you have to do is hold the crystal (or look at the picture) and write down what you get from the meditation. I will also ask questions during the class, so please write down any important part of a crystal property.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511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574" y="1013273"/>
            <a:ext cx="9404723" cy="1400530"/>
          </a:xfrm>
        </p:spPr>
        <p:txBody>
          <a:bodyPr/>
          <a:lstStyle/>
          <a:p>
            <a:r>
              <a:rPr lang="en-US" dirty="0" smtClean="0"/>
              <a:t>So, What is a crystal?</a:t>
            </a:r>
            <a:endParaRPr lang="en-US" dirty="0"/>
          </a:p>
        </p:txBody>
      </p:sp>
      <p:sp>
        <p:nvSpPr>
          <p:cNvPr id="3" name="Content Placeholder 2"/>
          <p:cNvSpPr>
            <a:spLocks noGrp="1"/>
          </p:cNvSpPr>
          <p:nvPr>
            <p:ph idx="1"/>
          </p:nvPr>
        </p:nvSpPr>
        <p:spPr/>
        <p:txBody>
          <a:bodyPr>
            <a:normAutofit/>
          </a:bodyPr>
          <a:lstStyle/>
          <a:p>
            <a:r>
              <a:rPr lang="en-US" dirty="0"/>
              <a:t>A </a:t>
            </a:r>
            <a:r>
              <a:rPr lang="en-US" b="1" dirty="0"/>
              <a:t>crystal</a:t>
            </a:r>
            <a:r>
              <a:rPr lang="en-US" dirty="0"/>
              <a:t> or </a:t>
            </a:r>
            <a:r>
              <a:rPr lang="en-US" b="1" dirty="0"/>
              <a:t>crystalline solid</a:t>
            </a:r>
            <a:r>
              <a:rPr lang="en-US" dirty="0"/>
              <a:t> is a </a:t>
            </a:r>
            <a:r>
              <a:rPr lang="en-US" dirty="0">
                <a:hlinkClick r:id="rId2" tooltip="Solid"/>
              </a:rPr>
              <a:t>solid</a:t>
            </a:r>
            <a:r>
              <a:rPr lang="en-US" dirty="0"/>
              <a:t> material whose constituents, such as </a:t>
            </a:r>
            <a:r>
              <a:rPr lang="en-US" dirty="0">
                <a:hlinkClick r:id="rId3" tooltip="Atom"/>
              </a:rPr>
              <a:t>atoms</a:t>
            </a:r>
            <a:r>
              <a:rPr lang="en-US" dirty="0"/>
              <a:t>, </a:t>
            </a:r>
            <a:r>
              <a:rPr lang="en-US" dirty="0">
                <a:hlinkClick r:id="rId4" tooltip="Molecule"/>
              </a:rPr>
              <a:t>molecules</a:t>
            </a:r>
            <a:r>
              <a:rPr lang="en-US" dirty="0"/>
              <a:t> or </a:t>
            </a:r>
            <a:r>
              <a:rPr lang="en-US" dirty="0">
                <a:hlinkClick r:id="rId5" tooltip="Ion"/>
              </a:rPr>
              <a:t>ions</a:t>
            </a:r>
            <a:r>
              <a:rPr lang="en-US" dirty="0"/>
              <a:t>, are arranged in a highly ordered microscopic structure, forming a </a:t>
            </a:r>
            <a:r>
              <a:rPr lang="en-US" dirty="0">
                <a:hlinkClick r:id="rId6" tooltip="Crystal lattice"/>
              </a:rPr>
              <a:t>crystal lattice</a:t>
            </a:r>
            <a:r>
              <a:rPr lang="en-US" dirty="0"/>
              <a:t> that extends in all directions. In addition, macroscopic </a:t>
            </a:r>
            <a:r>
              <a:rPr lang="en-US" dirty="0">
                <a:hlinkClick r:id="rId7" tooltip="Single crystal"/>
              </a:rPr>
              <a:t>single crystals</a:t>
            </a:r>
            <a:r>
              <a:rPr lang="en-US" dirty="0"/>
              <a:t> are usually identifiable by their geometrical shape, consisting of flat faces with specific, characteristic orientations.</a:t>
            </a:r>
          </a:p>
          <a:p>
            <a:r>
              <a:rPr lang="en-US" dirty="0"/>
              <a:t>The scientific study of crystals and crystal formation is known as </a:t>
            </a:r>
            <a:r>
              <a:rPr lang="en-US" dirty="0">
                <a:hlinkClick r:id="rId8" tooltip="Crystallography"/>
              </a:rPr>
              <a:t>crystallography</a:t>
            </a:r>
            <a:r>
              <a:rPr lang="en-US" dirty="0"/>
              <a:t>. The process of crystal formation via mechanisms of </a:t>
            </a:r>
            <a:r>
              <a:rPr lang="en-US" dirty="0">
                <a:hlinkClick r:id="rId9" tooltip="Crystal growth"/>
              </a:rPr>
              <a:t>crystal growth</a:t>
            </a:r>
            <a:r>
              <a:rPr lang="en-US" dirty="0"/>
              <a:t> is called </a:t>
            </a:r>
            <a:r>
              <a:rPr lang="en-US" dirty="0">
                <a:hlinkClick r:id="rId10" tooltip="Crystallization"/>
              </a:rPr>
              <a:t>crystallization</a:t>
            </a:r>
            <a:r>
              <a:rPr lang="en-US" dirty="0"/>
              <a:t> or </a:t>
            </a:r>
            <a:r>
              <a:rPr lang="en-US" dirty="0">
                <a:hlinkClick r:id="rId11" tooltip="Solidification"/>
              </a:rPr>
              <a:t>solidification</a:t>
            </a:r>
            <a:r>
              <a:rPr lang="en-US" dirty="0"/>
              <a:t>. The word </a:t>
            </a:r>
            <a:r>
              <a:rPr lang="en-US" i="1" dirty="0"/>
              <a:t>crystal</a:t>
            </a:r>
            <a:r>
              <a:rPr lang="en-US" dirty="0"/>
              <a:t> is derived from the </a:t>
            </a:r>
            <a:r>
              <a:rPr lang="en-US" dirty="0">
                <a:hlinkClick r:id="rId12" tooltip="Ancient Greek"/>
              </a:rPr>
              <a:t>Ancient Greek</a:t>
            </a:r>
            <a:r>
              <a:rPr lang="en-US" dirty="0"/>
              <a:t> word </a:t>
            </a:r>
            <a:r>
              <a:rPr lang="en-US" dirty="0" err="1"/>
              <a:t>κρύστ</a:t>
            </a:r>
            <a:r>
              <a:rPr lang="en-US" dirty="0"/>
              <a:t>αλλος (</a:t>
            </a:r>
            <a:r>
              <a:rPr lang="en-US" i="1" dirty="0"/>
              <a:t>krustallos</a:t>
            </a:r>
            <a:r>
              <a:rPr lang="en-US" dirty="0"/>
              <a:t>), meaning both “</a:t>
            </a:r>
            <a:r>
              <a:rPr lang="en-US" dirty="0">
                <a:hlinkClick r:id="rId13" tooltip="Ice"/>
              </a:rPr>
              <a:t>ice</a:t>
            </a:r>
            <a:r>
              <a:rPr lang="en-US" dirty="0"/>
              <a:t>” and “</a:t>
            </a:r>
            <a:r>
              <a:rPr lang="en-US" dirty="0">
                <a:hlinkClick r:id="rId14" tooltip="Quartz"/>
              </a:rPr>
              <a:t>rock crystal</a:t>
            </a:r>
            <a:r>
              <a:rPr lang="en-US" dirty="0" smtClean="0"/>
              <a:t>”</a:t>
            </a:r>
            <a:endParaRPr lang="en-US" dirty="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820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029" y="652388"/>
            <a:ext cx="9404723" cy="1400530"/>
          </a:xfrm>
        </p:spPr>
        <p:txBody>
          <a:bodyPr/>
          <a:lstStyle/>
          <a:p>
            <a:r>
              <a:rPr lang="en-US" dirty="0" smtClean="0"/>
              <a:t>Properties of Crystals</a:t>
            </a:r>
            <a:endParaRPr lang="en-US" dirty="0"/>
          </a:p>
        </p:txBody>
      </p:sp>
      <p:sp>
        <p:nvSpPr>
          <p:cNvPr id="3" name="Content Placeholder 2"/>
          <p:cNvSpPr>
            <a:spLocks noGrp="1"/>
          </p:cNvSpPr>
          <p:nvPr>
            <p:ph idx="1"/>
          </p:nvPr>
        </p:nvSpPr>
        <p:spPr>
          <a:xfrm>
            <a:off x="1193464" y="2662519"/>
            <a:ext cx="8946541" cy="4195481"/>
          </a:xfrm>
        </p:spPr>
        <p:txBody>
          <a:bodyPr>
            <a:normAutofit/>
          </a:bodyPr>
          <a:lstStyle/>
          <a:p>
            <a:pPr marL="0" indent="0">
              <a:buNone/>
            </a:pPr>
            <a:r>
              <a:rPr lang="en-US" sz="4800" dirty="0" smtClean="0"/>
              <a:t>We will be talking about many crystals during the class…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6700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514" y="652388"/>
            <a:ext cx="9404723" cy="1400530"/>
          </a:xfrm>
        </p:spPr>
        <p:txBody>
          <a:bodyPr/>
          <a:lstStyle/>
          <a:p>
            <a:r>
              <a:rPr lang="en-US" dirty="0" smtClean="0"/>
              <a:t>Clear Quartz</a:t>
            </a:r>
            <a:endParaRPr lang="en-US" dirty="0"/>
          </a:p>
        </p:txBody>
      </p:sp>
      <p:sp>
        <p:nvSpPr>
          <p:cNvPr id="3" name="Content Placeholder 2"/>
          <p:cNvSpPr>
            <a:spLocks noGrp="1"/>
          </p:cNvSpPr>
          <p:nvPr>
            <p:ph idx="1"/>
          </p:nvPr>
        </p:nvSpPr>
        <p:spPr/>
        <p:txBody>
          <a:bodyPr/>
          <a:lstStyle/>
          <a:p>
            <a:pPr marL="0" indent="0">
              <a:buNone/>
            </a:pPr>
            <a:r>
              <a:rPr lang="en-US" dirty="0" smtClean="0"/>
              <a:t>Clear Quartz is one of the most abundant mineral in the world. It is also considered the master healer because it amplifies any energy, acts or substitute any crystal with a specific intention. Quartz has a trigonal system and grows naturally into a point with 6 sides on the apex and the base. Clear Quartz can help amplify any energy (both positive and negative), so don’t put any quartz  based crystals in front of your computer because it will amplify the EMF that the computers are producing. Quartz is used in modern technology and clocks because it keeps the energy moving. We will talk about that later on!</a:t>
            </a:r>
          </a:p>
          <a:p>
            <a:pPr marL="0" indent="0">
              <a:buNone/>
            </a:pPr>
            <a:r>
              <a:rPr lang="en-US" dirty="0" smtClean="0"/>
              <a:t>ON the next few slides I will show you some pictures of quartz and will be asking 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3678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Quartz</a:t>
            </a:r>
            <a:endParaRPr lang="en-US" dirty="0"/>
          </a:p>
        </p:txBody>
      </p:sp>
      <p:sp>
        <p:nvSpPr>
          <p:cNvPr id="3" name="Content Placeholder 2"/>
          <p:cNvSpPr>
            <a:spLocks noGrp="1"/>
          </p:cNvSpPr>
          <p:nvPr>
            <p:ph idx="1"/>
          </p:nvPr>
        </p:nvSpPr>
        <p:spPr/>
        <p:txBody>
          <a:bodyPr/>
          <a:lstStyle/>
          <a:p>
            <a:r>
              <a:rPr lang="en-US" dirty="0" smtClean="0"/>
              <a:t>Resonates with all the chakras especially the Crown (7</a:t>
            </a:r>
            <a:r>
              <a:rPr lang="en-US" baseline="30000" dirty="0" smtClean="0"/>
              <a:t>th</a:t>
            </a:r>
            <a:r>
              <a:rPr lang="en-US" dirty="0" smtClean="0"/>
              <a:t>) Chakra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2574388"/>
            <a:ext cx="2991727" cy="3873681"/>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039" y="2552291"/>
            <a:ext cx="5334000" cy="4162425"/>
          </a:xfrm>
          <a:prstGeom prst="rect">
            <a:avLst/>
          </a:prstGeom>
          <a:ln>
            <a:noFill/>
          </a:ln>
          <a:effectLst>
            <a:softEdge rad="112500"/>
          </a:effectLst>
        </p:spPr>
      </p:pic>
    </p:spTree>
    <p:extLst>
      <p:ext uri="{BB962C8B-B14F-4D97-AF65-F5344CB8AC3E}">
        <p14:creationId xmlns:p14="http://schemas.microsoft.com/office/powerpoint/2010/main" val="326502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1008" y="184866"/>
            <a:ext cx="3901440" cy="303276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606" y="2110689"/>
            <a:ext cx="3947467" cy="2822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931" y="3930761"/>
            <a:ext cx="3327729" cy="2495797"/>
          </a:xfrm>
          <a:prstGeom prst="rect">
            <a:avLst/>
          </a:prstGeom>
        </p:spPr>
      </p:pic>
    </p:spTree>
    <p:extLst>
      <p:ext uri="{BB962C8B-B14F-4D97-AF65-F5344CB8AC3E}">
        <p14:creationId xmlns:p14="http://schemas.microsoft.com/office/powerpoint/2010/main" val="39772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215" y="231821"/>
            <a:ext cx="2980753" cy="3219717"/>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0" y="184866"/>
            <a:ext cx="1656814" cy="16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274" y="2137893"/>
            <a:ext cx="3680826" cy="245190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2444" y="3907218"/>
            <a:ext cx="4037677" cy="2703047"/>
          </a:xfrm>
          <a:prstGeom prst="rect">
            <a:avLst/>
          </a:prstGeom>
        </p:spPr>
      </p:pic>
    </p:spTree>
    <p:extLst>
      <p:ext uri="{BB962C8B-B14F-4D97-AF65-F5344CB8AC3E}">
        <p14:creationId xmlns:p14="http://schemas.microsoft.com/office/powerpoint/2010/main" val="35072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89</TotalTime>
  <Words>654</Words>
  <Application>Microsoft Office PowerPoint</Application>
  <PresentationFormat>Widescreen</PresentationFormat>
  <Paragraphs>56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GungsuhChe</vt:lpstr>
      <vt:lpstr>Arial</vt:lpstr>
      <vt:lpstr>Century Gothic</vt:lpstr>
      <vt:lpstr>Wingdings 3</vt:lpstr>
      <vt:lpstr>Ion</vt:lpstr>
      <vt:lpstr>Welcome to our Crystal Keeper Learner class</vt:lpstr>
      <vt:lpstr>You will need:</vt:lpstr>
      <vt:lpstr>PowerPoint Presentation</vt:lpstr>
      <vt:lpstr>So, What is a crystal?</vt:lpstr>
      <vt:lpstr>Properties of Crystals</vt:lpstr>
      <vt:lpstr>Clear Quartz</vt:lpstr>
      <vt:lpstr>Clear Quartz</vt:lpstr>
      <vt:lpstr>PowerPoint Presentation</vt:lpstr>
      <vt:lpstr>PowerPoint Presentation</vt:lpstr>
      <vt:lpstr>PowerPoint Presentation</vt:lpstr>
      <vt:lpstr>PowerPoint Presentation</vt:lpstr>
      <vt:lpstr>PowerPoint Presentation</vt:lpstr>
      <vt:lpstr>PowerPoint Presentation</vt:lpstr>
      <vt:lpstr>Question time!</vt:lpstr>
      <vt:lpstr>Agate</vt:lpstr>
      <vt:lpstr>                   Chalcedony</vt:lpstr>
      <vt:lpstr>Onyx</vt:lpstr>
      <vt:lpstr>Black Tourmaline</vt:lpstr>
      <vt:lpstr>Hematite</vt:lpstr>
      <vt:lpstr>Smokey Quartz</vt:lpstr>
      <vt:lpstr>Lapis Lazuli</vt:lpstr>
      <vt:lpstr>Sodalite</vt:lpstr>
      <vt:lpstr>Green Aventurine</vt:lpstr>
      <vt:lpstr>Labradorite</vt:lpstr>
      <vt:lpstr>Seraphinite</vt:lpstr>
      <vt:lpstr>Please feel free to message me if you want to know about a specific crystal! ~Adrian adriancrystalpower14@gmail.com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Crystal Keeper Learner class</dc:title>
  <dc:creator>Berna Panopio</dc:creator>
  <cp:lastModifiedBy>Berna Panopio</cp:lastModifiedBy>
  <cp:revision>11</cp:revision>
  <dcterms:created xsi:type="dcterms:W3CDTF">2015-01-10T04:10:59Z</dcterms:created>
  <dcterms:modified xsi:type="dcterms:W3CDTF">2015-01-26T05:36:27Z</dcterms:modified>
</cp:coreProperties>
</file>